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Didact Gothic"/>
      <p:regular r:id="rId30"/>
    </p:embeddedFont>
    <p:embeddedFont>
      <p:font typeface="Righteous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11E9C4-3F3E-4D8F-8F02-2AF79B5C0E7D}">
  <a:tblStyle styleId="{8911E9C4-3F3E-4D8F-8F02-2AF79B5C0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ighteous-regular.fntdata"/><Relationship Id="rId30" Type="http://schemas.openxmlformats.org/officeDocument/2006/relationships/font" Target="fonts/DidactGothic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e048e568_0_17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e048e568_0_17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38bf7d9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38bf7d9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38bf7d9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38bf7d9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e048e5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e048e5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ef2a3cab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ef2a3cab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375fd96de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375fd96d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ef2a3c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ef2a3c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e048e568_0_17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e048e568_0_17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5ab2e88a5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5ab2e88a5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def2a3cab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def2a3cab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375fd96de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375fd96de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de048e568_0_17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de048e568_0_17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dbe7f40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dbe7f40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be7f40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be7f40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def2a3ca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def2a3ca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36ed394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36ed394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de048e568_0_15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de048e568_0_15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ef2a3ca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ef2a3ca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be7f409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be7f409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0225" y="1638500"/>
            <a:ext cx="36513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0224" y="3069113"/>
            <a:ext cx="45192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305650" y="1613625"/>
            <a:ext cx="3677400" cy="13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305650" y="3090150"/>
            <a:ext cx="3522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679500" y="1241275"/>
            <a:ext cx="69309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7975" lvl="0" marL="457200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indent="-307975" lvl="1" marL="9144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indent="-307975" lvl="2" marL="13716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indent="-307975" lvl="3" marL="18288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indent="-307975" lvl="4" marL="22860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indent="-307975" lvl="5" marL="2743200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indent="-307975" lvl="6" marL="3200400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indent="-307975" lvl="7" marL="3657600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indent="-307975" lvl="8" marL="4114800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/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251625" y="1362825"/>
            <a:ext cx="319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2" type="title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3" type="title"/>
          </p:nvPr>
        </p:nvSpPr>
        <p:spPr>
          <a:xfrm>
            <a:off x="792975" y="2769900"/>
            <a:ext cx="21135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4" type="title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5" type="subTitle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hasCustomPrompt="1" idx="6" type="title"/>
          </p:nvPr>
        </p:nvSpPr>
        <p:spPr>
          <a:xfrm>
            <a:off x="3515250" y="2769900"/>
            <a:ext cx="21135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/>
          <p:nvPr>
            <p:ph idx="7" type="title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4"/>
          <p:cNvSpPr txBox="1"/>
          <p:nvPr>
            <p:ph idx="8" type="subTitle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9" type="title"/>
          </p:nvPr>
        </p:nvSpPr>
        <p:spPr>
          <a:xfrm>
            <a:off x="6237525" y="2769900"/>
            <a:ext cx="21135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13" type="title"/>
          </p:nvPr>
        </p:nvSpPr>
        <p:spPr>
          <a:xfrm>
            <a:off x="3515250" y="12061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14"/>
          <p:cNvSpPr txBox="1"/>
          <p:nvPr>
            <p:ph idx="14" type="subTitle"/>
          </p:nvPr>
        </p:nvSpPr>
        <p:spPr>
          <a:xfrm>
            <a:off x="3515250" y="17636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15" type="title"/>
          </p:nvPr>
        </p:nvSpPr>
        <p:spPr>
          <a:xfrm>
            <a:off x="3515250" y="835100"/>
            <a:ext cx="21135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6" type="title"/>
          </p:nvPr>
        </p:nvSpPr>
        <p:spPr>
          <a:xfrm>
            <a:off x="6237525" y="12061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7" type="subTitle"/>
          </p:nvPr>
        </p:nvSpPr>
        <p:spPr>
          <a:xfrm>
            <a:off x="6237525" y="17636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18" type="title"/>
          </p:nvPr>
        </p:nvSpPr>
        <p:spPr>
          <a:xfrm>
            <a:off x="6237525" y="835100"/>
            <a:ext cx="2113500" cy="6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/>
          <p:nvPr/>
        </p:nvSpPr>
        <p:spPr>
          <a:xfrm>
            <a:off x="-7750" y="490985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-3900" y="0"/>
            <a:ext cx="9151800" cy="23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ONLY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792975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92975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3" type="title"/>
          </p:nvPr>
        </p:nvSpPr>
        <p:spPr>
          <a:xfrm>
            <a:off x="3515250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4" type="subTitle"/>
          </p:nvPr>
        </p:nvSpPr>
        <p:spPr>
          <a:xfrm>
            <a:off x="3515250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5" type="title"/>
          </p:nvPr>
        </p:nvSpPr>
        <p:spPr>
          <a:xfrm>
            <a:off x="6237525" y="314095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6" type="subTitle"/>
          </p:nvPr>
        </p:nvSpPr>
        <p:spPr>
          <a:xfrm>
            <a:off x="6237525" y="3698450"/>
            <a:ext cx="21135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-381000" y="1307325"/>
            <a:ext cx="4583700" cy="3836100"/>
          </a:xfrm>
          <a:prstGeom prst="rect">
            <a:avLst/>
          </a:prstGeom>
          <a:solidFill>
            <a:srgbClr val="DA3B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-169775" y="1481175"/>
            <a:ext cx="4192200" cy="3488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ONLY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title"/>
          </p:nvPr>
        </p:nvSpPr>
        <p:spPr>
          <a:xfrm>
            <a:off x="1356185" y="2912350"/>
            <a:ext cx="23958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356175" y="3469850"/>
            <a:ext cx="2395800" cy="13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3" type="title"/>
          </p:nvPr>
        </p:nvSpPr>
        <p:spPr>
          <a:xfrm>
            <a:off x="5392015" y="2912350"/>
            <a:ext cx="23958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4" type="subTitle"/>
          </p:nvPr>
        </p:nvSpPr>
        <p:spPr>
          <a:xfrm>
            <a:off x="5392017" y="3469850"/>
            <a:ext cx="2395800" cy="13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1356810" y="1558003"/>
            <a:ext cx="2808000" cy="5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264710" y="2730028"/>
            <a:ext cx="2992200" cy="17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ONLY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2" type="title"/>
          </p:nvPr>
        </p:nvSpPr>
        <p:spPr>
          <a:xfrm>
            <a:off x="792975" y="34707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792975" y="38508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3" type="title"/>
          </p:nvPr>
        </p:nvSpPr>
        <p:spPr>
          <a:xfrm>
            <a:off x="3515250" y="34707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9"/>
          <p:cNvSpPr txBox="1"/>
          <p:nvPr>
            <p:ph idx="4" type="subTitle"/>
          </p:nvPr>
        </p:nvSpPr>
        <p:spPr>
          <a:xfrm>
            <a:off x="3515250" y="38508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5" type="title"/>
          </p:nvPr>
        </p:nvSpPr>
        <p:spPr>
          <a:xfrm>
            <a:off x="6237525" y="34707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9"/>
          <p:cNvSpPr txBox="1"/>
          <p:nvPr>
            <p:ph idx="6" type="subTitle"/>
          </p:nvPr>
        </p:nvSpPr>
        <p:spPr>
          <a:xfrm>
            <a:off x="6237525" y="38508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7" type="title"/>
          </p:nvPr>
        </p:nvSpPr>
        <p:spPr>
          <a:xfrm>
            <a:off x="792975" y="17174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9"/>
          <p:cNvSpPr txBox="1"/>
          <p:nvPr>
            <p:ph idx="8" type="subTitle"/>
          </p:nvPr>
        </p:nvSpPr>
        <p:spPr>
          <a:xfrm>
            <a:off x="792975" y="20975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9" type="title"/>
          </p:nvPr>
        </p:nvSpPr>
        <p:spPr>
          <a:xfrm>
            <a:off x="3515250" y="17174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9"/>
          <p:cNvSpPr txBox="1"/>
          <p:nvPr>
            <p:ph idx="13" type="subTitle"/>
          </p:nvPr>
        </p:nvSpPr>
        <p:spPr>
          <a:xfrm>
            <a:off x="3515250" y="20975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4" type="title"/>
          </p:nvPr>
        </p:nvSpPr>
        <p:spPr>
          <a:xfrm>
            <a:off x="6237525" y="1717475"/>
            <a:ext cx="21135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9"/>
          <p:cNvSpPr txBox="1"/>
          <p:nvPr>
            <p:ph idx="15" type="subTitle"/>
          </p:nvPr>
        </p:nvSpPr>
        <p:spPr>
          <a:xfrm>
            <a:off x="6237525" y="2097550"/>
            <a:ext cx="2113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ONLY_1_1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-29850" y="1605000"/>
            <a:ext cx="9226800" cy="28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00350" y="1728150"/>
            <a:ext cx="8943300" cy="2590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" type="title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3" type="title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5" type="title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6" type="subTitle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7" type="title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8" type="subTitle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958550" y="3173625"/>
            <a:ext cx="5226900" cy="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423950" y="991825"/>
            <a:ext cx="6296100" cy="16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997600" y="3831125"/>
            <a:ext cx="31488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ONLY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892300" y="1978275"/>
            <a:ext cx="22185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892300" y="2321675"/>
            <a:ext cx="2218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3" type="title"/>
          </p:nvPr>
        </p:nvSpPr>
        <p:spPr>
          <a:xfrm>
            <a:off x="892300" y="3458650"/>
            <a:ext cx="22185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4" type="subTitle"/>
          </p:nvPr>
        </p:nvSpPr>
        <p:spPr>
          <a:xfrm>
            <a:off x="892300" y="3802050"/>
            <a:ext cx="2218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5" type="title"/>
          </p:nvPr>
        </p:nvSpPr>
        <p:spPr>
          <a:xfrm>
            <a:off x="6033200" y="1978275"/>
            <a:ext cx="22185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6" type="subTitle"/>
          </p:nvPr>
        </p:nvSpPr>
        <p:spPr>
          <a:xfrm>
            <a:off x="6033200" y="2321675"/>
            <a:ext cx="2218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7" type="title"/>
          </p:nvPr>
        </p:nvSpPr>
        <p:spPr>
          <a:xfrm>
            <a:off x="6033200" y="3458650"/>
            <a:ext cx="2218500" cy="4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8" type="subTitle"/>
          </p:nvPr>
        </p:nvSpPr>
        <p:spPr>
          <a:xfrm>
            <a:off x="6033200" y="3802050"/>
            <a:ext cx="2218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740350" y="1494275"/>
            <a:ext cx="3663300" cy="17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1068300" y="689875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ctrTitle"/>
          </p:nvPr>
        </p:nvSpPr>
        <p:spPr>
          <a:xfrm>
            <a:off x="2746350" y="560675"/>
            <a:ext cx="3651300" cy="90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2531400" y="1486350"/>
            <a:ext cx="40812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3"/>
          <p:cNvSpPr txBox="1"/>
          <p:nvPr/>
        </p:nvSpPr>
        <p:spPr>
          <a:xfrm>
            <a:off x="2908800" y="2862825"/>
            <a:ext cx="332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84850" y="-41675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-290925" y="147300"/>
            <a:ext cx="2012100" cy="484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/>
          <p:nvPr/>
        </p:nvSpPr>
        <p:spPr>
          <a:xfrm rot="10800000">
            <a:off x="7128450" y="0"/>
            <a:ext cx="2012100" cy="527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 rot="10800000">
            <a:off x="7334525" y="235225"/>
            <a:ext cx="2012100" cy="4848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TWO_COLUMNS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648475" y="1307700"/>
            <a:ext cx="36837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2" type="body"/>
          </p:nvPr>
        </p:nvSpPr>
        <p:spPr>
          <a:xfrm>
            <a:off x="4811825" y="1307700"/>
            <a:ext cx="36837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63500" y="1986250"/>
            <a:ext cx="53619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48475" y="2158300"/>
            <a:ext cx="3683700" cy="22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811824" y="2158300"/>
            <a:ext cx="3683700" cy="22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648475" y="1082250"/>
            <a:ext cx="29046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811825" y="1082250"/>
            <a:ext cx="29046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-74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9024575" y="-14925"/>
            <a:ext cx="1269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5150910" y="1558003"/>
            <a:ext cx="2808000" cy="5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5150910" y="2120428"/>
            <a:ext cx="2992200" cy="17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7"/>
          <p:cNvSpPr/>
          <p:nvPr/>
        </p:nvSpPr>
        <p:spPr>
          <a:xfrm>
            <a:off x="75" y="-15100"/>
            <a:ext cx="1381500" cy="515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132825" y="109650"/>
            <a:ext cx="1116000" cy="4924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A3B3B">
              <a:alpha val="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843500" y="1165225"/>
            <a:ext cx="2390100" cy="9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 sz="1400"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ighteous"/>
              <a:buNone/>
              <a:defRPr>
                <a:solidFill>
                  <a:schemeClr val="accen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843500" y="2234600"/>
            <a:ext cx="3554400" cy="22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10"/>
          <p:cNvSpPr/>
          <p:nvPr/>
        </p:nvSpPr>
        <p:spPr>
          <a:xfrm>
            <a:off x="693900" y="1314000"/>
            <a:ext cx="7756200" cy="382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/>
          <p:nvPr/>
        </p:nvSpPr>
        <p:spPr>
          <a:xfrm>
            <a:off x="822750" y="1422625"/>
            <a:ext cx="7498500" cy="382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ighteous"/>
              <a:buNone/>
              <a:defRPr sz="2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4CoUgY8j-cgYhY6_9FimGAFAeEt1HQQJ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5"/>
          <p:cNvGrpSpPr/>
          <p:nvPr/>
        </p:nvGrpSpPr>
        <p:grpSpPr>
          <a:xfrm>
            <a:off x="3137675" y="0"/>
            <a:ext cx="6006326" cy="5143500"/>
            <a:chOff x="3137675" y="0"/>
            <a:chExt cx="6006326" cy="5143500"/>
          </a:xfrm>
        </p:grpSpPr>
        <p:pic>
          <p:nvPicPr>
            <p:cNvPr id="147" name="Google Shape;147;p25"/>
            <p:cNvPicPr preferRelativeResize="0"/>
            <p:nvPr/>
          </p:nvPicPr>
          <p:blipFill rotWithShape="1">
            <a:blip r:embed="rId3">
              <a:alphaModFix/>
            </a:blip>
            <a:srcRect b="0" l="14654" r="19659" t="0"/>
            <a:stretch/>
          </p:blipFill>
          <p:spPr>
            <a:xfrm>
              <a:off x="3137675" y="0"/>
              <a:ext cx="6006326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5"/>
            <p:cNvSpPr/>
            <p:nvPr/>
          </p:nvSpPr>
          <p:spPr>
            <a:xfrm>
              <a:off x="3137675" y="0"/>
              <a:ext cx="60063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5"/>
          <p:cNvSpPr/>
          <p:nvPr/>
        </p:nvSpPr>
        <p:spPr>
          <a:xfrm>
            <a:off x="-63250" y="870350"/>
            <a:ext cx="4815900" cy="297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0" y="1017050"/>
            <a:ext cx="4519200" cy="2682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type="ctrTitle"/>
          </p:nvPr>
        </p:nvSpPr>
        <p:spPr>
          <a:xfrm>
            <a:off x="240700" y="1361050"/>
            <a:ext cx="36513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Designing an Expert system for diagnosing Heart Disease 1.0 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2922075" y="-12"/>
            <a:ext cx="22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Design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34"/>
          <p:cNvGrpSpPr/>
          <p:nvPr/>
        </p:nvGrpSpPr>
        <p:grpSpPr>
          <a:xfrm>
            <a:off x="-9" y="-45725"/>
            <a:ext cx="1636972" cy="2073576"/>
            <a:chOff x="1512200" y="238125"/>
            <a:chExt cx="4504600" cy="5237625"/>
          </a:xfrm>
        </p:grpSpPr>
        <p:sp>
          <p:nvSpPr>
            <p:cNvPr id="244" name="Google Shape;244;p34"/>
            <p:cNvSpPr/>
            <p:nvPr/>
          </p:nvSpPr>
          <p:spPr>
            <a:xfrm>
              <a:off x="2414125" y="238125"/>
              <a:ext cx="1078500" cy="1223825"/>
            </a:xfrm>
            <a:custGeom>
              <a:rect b="b" l="l" r="r" t="t"/>
              <a:pathLst>
                <a:path extrusionOk="0" h="48953" w="43140">
                  <a:moveTo>
                    <a:pt x="33529" y="0"/>
                  </a:moveTo>
                  <a:cubicBezTo>
                    <a:pt x="31102" y="0"/>
                    <a:pt x="29664" y="512"/>
                    <a:pt x="29501" y="572"/>
                  </a:cubicBezTo>
                  <a:cubicBezTo>
                    <a:pt x="29060" y="750"/>
                    <a:pt x="28477" y="855"/>
                    <a:pt x="27907" y="855"/>
                  </a:cubicBezTo>
                  <a:cubicBezTo>
                    <a:pt x="27412" y="855"/>
                    <a:pt x="26927" y="775"/>
                    <a:pt x="26555" y="596"/>
                  </a:cubicBezTo>
                  <a:cubicBezTo>
                    <a:pt x="26542" y="590"/>
                    <a:pt x="26526" y="587"/>
                    <a:pt x="26506" y="587"/>
                  </a:cubicBezTo>
                  <a:cubicBezTo>
                    <a:pt x="25219" y="587"/>
                    <a:pt x="8365" y="12181"/>
                    <a:pt x="7738" y="12893"/>
                  </a:cubicBezTo>
                  <a:cubicBezTo>
                    <a:pt x="4160" y="16949"/>
                    <a:pt x="1723" y="21313"/>
                    <a:pt x="1" y="25838"/>
                  </a:cubicBezTo>
                  <a:cubicBezTo>
                    <a:pt x="1439" y="32244"/>
                    <a:pt x="3500" y="40437"/>
                    <a:pt x="6166" y="48455"/>
                  </a:cubicBezTo>
                  <a:cubicBezTo>
                    <a:pt x="7175" y="48597"/>
                    <a:pt x="8191" y="48753"/>
                    <a:pt x="9214" y="48953"/>
                  </a:cubicBezTo>
                  <a:cubicBezTo>
                    <a:pt x="9408" y="48807"/>
                    <a:pt x="9596" y="48669"/>
                    <a:pt x="9769" y="48550"/>
                  </a:cubicBezTo>
                  <a:cubicBezTo>
                    <a:pt x="10494" y="33492"/>
                    <a:pt x="17351" y="14620"/>
                    <a:pt x="43139" y="2331"/>
                  </a:cubicBezTo>
                  <a:cubicBezTo>
                    <a:pt x="39177" y="483"/>
                    <a:pt x="35886" y="0"/>
                    <a:pt x="33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3863825" y="413950"/>
              <a:ext cx="1318250" cy="1221325"/>
            </a:xfrm>
            <a:custGeom>
              <a:rect b="b" l="l" r="r" t="t"/>
              <a:pathLst>
                <a:path extrusionOk="0" h="48853" w="52730">
                  <a:moveTo>
                    <a:pt x="30972" y="0"/>
                  </a:moveTo>
                  <a:lnTo>
                    <a:pt x="24479" y="4179"/>
                  </a:lnTo>
                  <a:lnTo>
                    <a:pt x="26157" y="6569"/>
                  </a:lnTo>
                  <a:cubicBezTo>
                    <a:pt x="26739" y="7398"/>
                    <a:pt x="26896" y="8462"/>
                    <a:pt x="26590" y="9436"/>
                  </a:cubicBezTo>
                  <a:cubicBezTo>
                    <a:pt x="26276" y="10401"/>
                    <a:pt x="25532" y="11169"/>
                    <a:pt x="24576" y="11516"/>
                  </a:cubicBezTo>
                  <a:cubicBezTo>
                    <a:pt x="18303" y="13748"/>
                    <a:pt x="1850" y="21731"/>
                    <a:pt x="1001" y="31713"/>
                  </a:cubicBezTo>
                  <a:cubicBezTo>
                    <a:pt x="1" y="43628"/>
                    <a:pt x="15015" y="46761"/>
                    <a:pt x="17557" y="47210"/>
                  </a:cubicBezTo>
                  <a:cubicBezTo>
                    <a:pt x="20560" y="46972"/>
                    <a:pt x="23473" y="46853"/>
                    <a:pt x="26296" y="46853"/>
                  </a:cubicBezTo>
                  <a:cubicBezTo>
                    <a:pt x="32978" y="46853"/>
                    <a:pt x="39154" y="47519"/>
                    <a:pt x="44824" y="48853"/>
                  </a:cubicBezTo>
                  <a:cubicBezTo>
                    <a:pt x="44472" y="38968"/>
                    <a:pt x="44962" y="26158"/>
                    <a:pt x="52729" y="19715"/>
                  </a:cubicBezTo>
                  <a:lnTo>
                    <a:pt x="48917" y="14900"/>
                  </a:lnTo>
                  <a:cubicBezTo>
                    <a:pt x="44649" y="17102"/>
                    <a:pt x="39050" y="20573"/>
                    <a:pt x="37174" y="23318"/>
                  </a:cubicBezTo>
                  <a:cubicBezTo>
                    <a:pt x="36551" y="24220"/>
                    <a:pt x="35532" y="24736"/>
                    <a:pt x="34476" y="24736"/>
                  </a:cubicBezTo>
                  <a:cubicBezTo>
                    <a:pt x="34187" y="24736"/>
                    <a:pt x="33894" y="24697"/>
                    <a:pt x="33606" y="24617"/>
                  </a:cubicBezTo>
                  <a:cubicBezTo>
                    <a:pt x="32256" y="24239"/>
                    <a:pt x="31298" y="23047"/>
                    <a:pt x="31219" y="21648"/>
                  </a:cubicBezTo>
                  <a:cubicBezTo>
                    <a:pt x="31156" y="20435"/>
                    <a:pt x="30785" y="10830"/>
                    <a:pt x="35025" y="4417"/>
                  </a:cubicBezTo>
                  <a:lnTo>
                    <a:pt x="3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1512200" y="1600500"/>
              <a:ext cx="970450" cy="1716000"/>
            </a:xfrm>
            <a:custGeom>
              <a:rect b="b" l="l" r="r" t="t"/>
              <a:pathLst>
                <a:path extrusionOk="0" h="68640" w="38818">
                  <a:moveTo>
                    <a:pt x="35398" y="0"/>
                  </a:moveTo>
                  <a:cubicBezTo>
                    <a:pt x="31341" y="0"/>
                    <a:pt x="27425" y="588"/>
                    <a:pt x="23805" y="1792"/>
                  </a:cubicBezTo>
                  <a:cubicBezTo>
                    <a:pt x="16028" y="4367"/>
                    <a:pt x="9962" y="9637"/>
                    <a:pt x="6260" y="17025"/>
                  </a:cubicBezTo>
                  <a:cubicBezTo>
                    <a:pt x="0" y="29487"/>
                    <a:pt x="10295" y="54069"/>
                    <a:pt x="18034" y="68639"/>
                  </a:cubicBezTo>
                  <a:cubicBezTo>
                    <a:pt x="17696" y="64020"/>
                    <a:pt x="17598" y="59470"/>
                    <a:pt x="17638" y="55036"/>
                  </a:cubicBezTo>
                  <a:cubicBezTo>
                    <a:pt x="17901" y="26342"/>
                    <a:pt x="30124" y="8931"/>
                    <a:pt x="38818" y="136"/>
                  </a:cubicBezTo>
                  <a:cubicBezTo>
                    <a:pt x="37669" y="46"/>
                    <a:pt x="36528" y="0"/>
                    <a:pt x="35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415625" y="1745150"/>
              <a:ext cx="1601175" cy="3720525"/>
            </a:xfrm>
            <a:custGeom>
              <a:rect b="b" l="l" r="r" t="t"/>
              <a:pathLst>
                <a:path extrusionOk="0" h="148821" w="64047">
                  <a:moveTo>
                    <a:pt x="4555" y="0"/>
                  </a:moveTo>
                  <a:cubicBezTo>
                    <a:pt x="3782" y="0"/>
                    <a:pt x="3001" y="9"/>
                    <a:pt x="2211" y="28"/>
                  </a:cubicBezTo>
                  <a:cubicBezTo>
                    <a:pt x="6672" y="5643"/>
                    <a:pt x="12964" y="15488"/>
                    <a:pt x="14902" y="28089"/>
                  </a:cubicBezTo>
                  <a:cubicBezTo>
                    <a:pt x="15421" y="30165"/>
                    <a:pt x="19973" y="46879"/>
                    <a:pt x="31967" y="50771"/>
                  </a:cubicBezTo>
                  <a:cubicBezTo>
                    <a:pt x="33295" y="51212"/>
                    <a:pt x="34623" y="51427"/>
                    <a:pt x="35923" y="51427"/>
                  </a:cubicBezTo>
                  <a:cubicBezTo>
                    <a:pt x="40841" y="51427"/>
                    <a:pt x="45371" y="48358"/>
                    <a:pt x="48103" y="42903"/>
                  </a:cubicBezTo>
                  <a:cubicBezTo>
                    <a:pt x="48673" y="41765"/>
                    <a:pt x="49826" y="41106"/>
                    <a:pt x="51023" y="41106"/>
                  </a:cubicBezTo>
                  <a:cubicBezTo>
                    <a:pt x="51516" y="41106"/>
                    <a:pt x="52015" y="41217"/>
                    <a:pt x="52486" y="41452"/>
                  </a:cubicBezTo>
                  <a:cubicBezTo>
                    <a:pt x="54092" y="42261"/>
                    <a:pt x="54739" y="44220"/>
                    <a:pt x="53932" y="45828"/>
                  </a:cubicBezTo>
                  <a:cubicBezTo>
                    <a:pt x="51585" y="50507"/>
                    <a:pt x="48153" y="53945"/>
                    <a:pt x="44190" y="55947"/>
                  </a:cubicBezTo>
                  <a:cubicBezTo>
                    <a:pt x="52222" y="63727"/>
                    <a:pt x="52548" y="78554"/>
                    <a:pt x="52562" y="79363"/>
                  </a:cubicBezTo>
                  <a:cubicBezTo>
                    <a:pt x="52582" y="80784"/>
                    <a:pt x="51677" y="82054"/>
                    <a:pt x="50327" y="82497"/>
                  </a:cubicBezTo>
                  <a:cubicBezTo>
                    <a:pt x="50012" y="82603"/>
                    <a:pt x="49684" y="82660"/>
                    <a:pt x="49351" y="82666"/>
                  </a:cubicBezTo>
                  <a:cubicBezTo>
                    <a:pt x="49337" y="82666"/>
                    <a:pt x="49323" y="82666"/>
                    <a:pt x="49309" y="82666"/>
                  </a:cubicBezTo>
                  <a:cubicBezTo>
                    <a:pt x="47531" y="82666"/>
                    <a:pt x="46066" y="81240"/>
                    <a:pt x="46041" y="79455"/>
                  </a:cubicBezTo>
                  <a:cubicBezTo>
                    <a:pt x="46041" y="79258"/>
                    <a:pt x="45583" y="59439"/>
                    <a:pt x="33987" y="57894"/>
                  </a:cubicBezTo>
                  <a:cubicBezTo>
                    <a:pt x="24869" y="56678"/>
                    <a:pt x="18752" y="50565"/>
                    <a:pt x="14799" y="44297"/>
                  </a:cubicBezTo>
                  <a:cubicBezTo>
                    <a:pt x="14528" y="46335"/>
                    <a:pt x="14187" y="48527"/>
                    <a:pt x="13792" y="50872"/>
                  </a:cubicBezTo>
                  <a:cubicBezTo>
                    <a:pt x="13786" y="50901"/>
                    <a:pt x="13781" y="50929"/>
                    <a:pt x="13779" y="50958"/>
                  </a:cubicBezTo>
                  <a:cubicBezTo>
                    <a:pt x="13307" y="53766"/>
                    <a:pt x="12785" y="56738"/>
                    <a:pt x="12216" y="59946"/>
                  </a:cubicBezTo>
                  <a:cubicBezTo>
                    <a:pt x="7273" y="87896"/>
                    <a:pt x="0" y="128419"/>
                    <a:pt x="17084" y="148436"/>
                  </a:cubicBezTo>
                  <a:cubicBezTo>
                    <a:pt x="20143" y="148489"/>
                    <a:pt x="23087" y="148821"/>
                    <a:pt x="25895" y="148821"/>
                  </a:cubicBezTo>
                  <a:cubicBezTo>
                    <a:pt x="30165" y="148821"/>
                    <a:pt x="34122" y="148053"/>
                    <a:pt x="37692" y="144362"/>
                  </a:cubicBezTo>
                  <a:lnTo>
                    <a:pt x="37700" y="144362"/>
                  </a:lnTo>
                  <a:cubicBezTo>
                    <a:pt x="53913" y="144362"/>
                    <a:pt x="62432" y="127009"/>
                    <a:pt x="63019" y="105267"/>
                  </a:cubicBezTo>
                  <a:cubicBezTo>
                    <a:pt x="64046" y="66714"/>
                    <a:pt x="63231" y="32082"/>
                    <a:pt x="43109" y="13035"/>
                  </a:cubicBezTo>
                  <a:cubicBezTo>
                    <a:pt x="33823" y="4240"/>
                    <a:pt x="21160" y="0"/>
                    <a:pt x="45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098200" y="264725"/>
              <a:ext cx="2591900" cy="5211025"/>
            </a:xfrm>
            <a:custGeom>
              <a:rect b="b" l="l" r="r" t="t"/>
              <a:pathLst>
                <a:path extrusionOk="0" h="208441" w="103676">
                  <a:moveTo>
                    <a:pt x="80019" y="0"/>
                  </a:moveTo>
                  <a:cubicBezTo>
                    <a:pt x="76397" y="791"/>
                    <a:pt x="72817" y="1773"/>
                    <a:pt x="69299" y="2940"/>
                  </a:cubicBezTo>
                  <a:cubicBezTo>
                    <a:pt x="51160" y="8962"/>
                    <a:pt x="29431" y="21907"/>
                    <a:pt x="28911" y="49427"/>
                  </a:cubicBezTo>
                  <a:cubicBezTo>
                    <a:pt x="28887" y="50539"/>
                    <a:pt x="28299" y="51563"/>
                    <a:pt x="27351" y="52143"/>
                  </a:cubicBezTo>
                  <a:cubicBezTo>
                    <a:pt x="26291" y="52800"/>
                    <a:pt x="1166" y="68834"/>
                    <a:pt x="795" y="108760"/>
                  </a:cubicBezTo>
                  <a:cubicBezTo>
                    <a:pt x="603" y="129650"/>
                    <a:pt x="0" y="178114"/>
                    <a:pt x="70361" y="201385"/>
                  </a:cubicBezTo>
                  <a:cubicBezTo>
                    <a:pt x="81704" y="205134"/>
                    <a:pt x="91988" y="207450"/>
                    <a:pt x="101199" y="208440"/>
                  </a:cubicBezTo>
                  <a:cubicBezTo>
                    <a:pt x="87034" y="185712"/>
                    <a:pt x="93298" y="147472"/>
                    <a:pt x="98084" y="120356"/>
                  </a:cubicBezTo>
                  <a:lnTo>
                    <a:pt x="98084" y="120356"/>
                  </a:lnTo>
                  <a:cubicBezTo>
                    <a:pt x="95039" y="122853"/>
                    <a:pt x="91693" y="125023"/>
                    <a:pt x="88403" y="127156"/>
                  </a:cubicBezTo>
                  <a:cubicBezTo>
                    <a:pt x="87088" y="128014"/>
                    <a:pt x="85789" y="128846"/>
                    <a:pt x="84538" y="129695"/>
                  </a:cubicBezTo>
                  <a:cubicBezTo>
                    <a:pt x="81968" y="131753"/>
                    <a:pt x="79516" y="133691"/>
                    <a:pt x="77123" y="135576"/>
                  </a:cubicBezTo>
                  <a:cubicBezTo>
                    <a:pt x="76306" y="136398"/>
                    <a:pt x="75537" y="137240"/>
                    <a:pt x="74876" y="138144"/>
                  </a:cubicBezTo>
                  <a:cubicBezTo>
                    <a:pt x="68422" y="146807"/>
                    <a:pt x="72854" y="157857"/>
                    <a:pt x="72903" y="157967"/>
                  </a:cubicBezTo>
                  <a:cubicBezTo>
                    <a:pt x="73583" y="159625"/>
                    <a:pt x="72800" y="161533"/>
                    <a:pt x="71141" y="162220"/>
                  </a:cubicBezTo>
                  <a:cubicBezTo>
                    <a:pt x="71067" y="162255"/>
                    <a:pt x="70991" y="162283"/>
                    <a:pt x="70911" y="162304"/>
                  </a:cubicBezTo>
                  <a:cubicBezTo>
                    <a:pt x="70570" y="162418"/>
                    <a:pt x="70221" y="162473"/>
                    <a:pt x="69879" y="162473"/>
                  </a:cubicBezTo>
                  <a:cubicBezTo>
                    <a:pt x="68602" y="162473"/>
                    <a:pt x="67400" y="161716"/>
                    <a:pt x="66880" y="160479"/>
                  </a:cubicBezTo>
                  <a:cubicBezTo>
                    <a:pt x="66709" y="160058"/>
                    <a:pt x="63769" y="152800"/>
                    <a:pt x="65274" y="144428"/>
                  </a:cubicBezTo>
                  <a:lnTo>
                    <a:pt x="65274" y="144428"/>
                  </a:lnTo>
                  <a:cubicBezTo>
                    <a:pt x="57373" y="149963"/>
                    <a:pt x="50002" y="154200"/>
                    <a:pt x="42375" y="156733"/>
                  </a:cubicBezTo>
                  <a:cubicBezTo>
                    <a:pt x="42033" y="156847"/>
                    <a:pt x="41686" y="156901"/>
                    <a:pt x="41345" y="156901"/>
                  </a:cubicBezTo>
                  <a:cubicBezTo>
                    <a:pt x="39979" y="156901"/>
                    <a:pt x="38706" y="156034"/>
                    <a:pt x="38255" y="154665"/>
                  </a:cubicBezTo>
                  <a:cubicBezTo>
                    <a:pt x="37687" y="152955"/>
                    <a:pt x="38613" y="151110"/>
                    <a:pt x="40321" y="150547"/>
                  </a:cubicBezTo>
                  <a:cubicBezTo>
                    <a:pt x="46834" y="148384"/>
                    <a:pt x="53264" y="144804"/>
                    <a:pt x="60180" y="140063"/>
                  </a:cubicBezTo>
                  <a:lnTo>
                    <a:pt x="60180" y="140063"/>
                  </a:lnTo>
                  <a:cubicBezTo>
                    <a:pt x="55117" y="141556"/>
                    <a:pt x="51358" y="142077"/>
                    <a:pt x="48543" y="142077"/>
                  </a:cubicBezTo>
                  <a:cubicBezTo>
                    <a:pt x="43767" y="142077"/>
                    <a:pt x="41712" y="140578"/>
                    <a:pt x="40627" y="139787"/>
                  </a:cubicBezTo>
                  <a:cubicBezTo>
                    <a:pt x="39174" y="138731"/>
                    <a:pt x="38854" y="136683"/>
                    <a:pt x="39913" y="135232"/>
                  </a:cubicBezTo>
                  <a:cubicBezTo>
                    <a:pt x="40553" y="134358"/>
                    <a:pt x="41547" y="133895"/>
                    <a:pt x="42554" y="133895"/>
                  </a:cubicBezTo>
                  <a:cubicBezTo>
                    <a:pt x="43221" y="133895"/>
                    <a:pt x="43894" y="134098"/>
                    <a:pt x="44474" y="134519"/>
                  </a:cubicBezTo>
                  <a:cubicBezTo>
                    <a:pt x="45025" y="134921"/>
                    <a:pt x="46270" y="135507"/>
                    <a:pt x="48820" y="135507"/>
                  </a:cubicBezTo>
                  <a:cubicBezTo>
                    <a:pt x="53598" y="135507"/>
                    <a:pt x="62957" y="133450"/>
                    <a:pt x="80919" y="124271"/>
                  </a:cubicBezTo>
                  <a:cubicBezTo>
                    <a:pt x="82224" y="123386"/>
                    <a:pt x="83553" y="122530"/>
                    <a:pt x="84857" y="121681"/>
                  </a:cubicBezTo>
                  <a:cubicBezTo>
                    <a:pt x="90981" y="117723"/>
                    <a:pt x="96744" y="113957"/>
                    <a:pt x="100150" y="108483"/>
                  </a:cubicBezTo>
                  <a:cubicBezTo>
                    <a:pt x="100699" y="105140"/>
                    <a:pt x="101153" y="102117"/>
                    <a:pt x="101433" y="99520"/>
                  </a:cubicBezTo>
                  <a:cubicBezTo>
                    <a:pt x="103676" y="78546"/>
                    <a:pt x="89481" y="62605"/>
                    <a:pt x="86406" y="59424"/>
                  </a:cubicBezTo>
                  <a:cubicBezTo>
                    <a:pt x="77898" y="57841"/>
                    <a:pt x="63904" y="51530"/>
                    <a:pt x="65125" y="37103"/>
                  </a:cubicBezTo>
                  <a:cubicBezTo>
                    <a:pt x="66187" y="24568"/>
                    <a:pt x="81636" y="16244"/>
                    <a:pt x="89086" y="12925"/>
                  </a:cubicBezTo>
                  <a:lnTo>
                    <a:pt x="80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888" y="1364750"/>
            <a:ext cx="3063001" cy="361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 rotWithShape="1">
          <a:blip r:embed="rId4">
            <a:alphaModFix/>
          </a:blip>
          <a:srcRect b="0" l="2400" r="0" t="5935"/>
          <a:stretch/>
        </p:blipFill>
        <p:spPr>
          <a:xfrm>
            <a:off x="5245200" y="1513325"/>
            <a:ext cx="3772726" cy="33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13700" y="939050"/>
            <a:ext cx="7559700" cy="22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6" name="Google Shape;256;p35"/>
          <p:cNvSpPr txBox="1"/>
          <p:nvPr>
            <p:ph idx="3" type="subTitle"/>
          </p:nvPr>
        </p:nvSpPr>
        <p:spPr>
          <a:xfrm>
            <a:off x="595125" y="740575"/>
            <a:ext cx="2904600" cy="3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: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7" name="Google Shape;257;p35"/>
          <p:cNvGraphicFramePr/>
          <p:nvPr/>
        </p:nvGraphicFramePr>
        <p:xfrm>
          <a:off x="1973550" y="98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{8911E9C4-3F3E-4D8F-8F02-2AF79B5C0E7D}</a:tableStyleId>
              </a:tblPr>
              <a:tblGrid>
                <a:gridCol w="1281225"/>
                <a:gridCol w="1281225"/>
                <a:gridCol w="1281225"/>
                <a:gridCol w="1281225"/>
                <a:gridCol w="1281225"/>
              </a:tblGrid>
              <a:tr h="48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Use Case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Test Case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Test data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Expected results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Review</a:t>
                      </a:r>
                      <a:endParaRPr sz="1000"/>
                    </a:p>
                  </a:txBody>
                  <a:tcPr marT="91425" marB="91425" marR="91425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Sign up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1. Entry of Blank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Name, Email and Password </a:t>
                      </a:r>
                      <a:endParaRPr sz="1000"/>
                    </a:p>
                  </a:txBody>
                  <a:tcPr marT="91425" marB="91425" marR="91425" marL="91425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User leaves the name field blank.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The system displays an error message indicating that the Name, Email field cannot be empty</a:t>
                      </a:r>
                      <a:endParaRPr sz="1000"/>
                    </a:p>
                  </a:txBody>
                  <a:tcPr marT="91425" marB="91425" marR="91425" marL="91425"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Ensure that the system correctly handles cases where the user does not provide a Name or email and prompts them to enter the required information.</a:t>
                      </a:r>
                      <a:endParaRPr sz="10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Validate Patient's Age Input</a:t>
                      </a:r>
                      <a:endParaRPr sz="1000"/>
                    </a:p>
                  </a:txBody>
                  <a:tcPr marT="91425" marB="91425" marR="91425" marL="91425"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entry of Alphanumeric Characters in Age</a:t>
                      </a:r>
                      <a:endParaRPr sz="1000"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User enters a combination of alphanumeric characters as the age </a:t>
                      </a:r>
                      <a:endParaRPr sz="1000"/>
                    </a:p>
                  </a:txBody>
                  <a:tcPr marT="91425" marB="91425" marR="91425" marL="9142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The system recognizes the input as invalid and not let 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the user input other than numbers.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Confirm that the system effectively identifies errors when the age input contains a mix of letters and numbers.</a:t>
                      </a:r>
                      <a:endParaRPr sz="1000"/>
                    </a:p>
                  </a:txBody>
                  <a:tcPr marT="91425" marB="91425" marR="91425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9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Successful Entry of Numeric Age</a:t>
                      </a:r>
                      <a:endParaRPr sz="1000"/>
                    </a:p>
                  </a:txBody>
                  <a:tcPr marT="91425" marB="91425" marR="91425" marL="91425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User enters a valid numeric age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The system accepts the numeric age without errors.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Confirm that the system correctly processes and accepts valid numeric age entries.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277925" y="675988"/>
            <a:ext cx="3363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Agile Methodology </a:t>
            </a:r>
            <a:r>
              <a:rPr b="1" lang="en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6963275" y="1258675"/>
            <a:ext cx="2180700" cy="2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6735625" y="1499275"/>
            <a:ext cx="2180700" cy="165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>
            <p:ph type="title"/>
          </p:nvPr>
        </p:nvSpPr>
        <p:spPr>
          <a:xfrm>
            <a:off x="1068300" y="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SOFTWARE DEVELOPMENT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0" l="0" r="0" t="21942"/>
          <a:stretch/>
        </p:blipFill>
        <p:spPr>
          <a:xfrm>
            <a:off x="7051412" y="1590298"/>
            <a:ext cx="1892578" cy="147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113875" y="1155400"/>
            <a:ext cx="6621600" cy="3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Biweekly Sprints with 15 minutes standup meeting every Thursday.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Monthly Client Meeting to give progress update and get feedback.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Tech Stack Used - Python, Tensorflow, html, css, javascript</a:t>
            </a:r>
            <a:endParaRPr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Unit Testing and Quality Assurance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F54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1400" y="1395400"/>
            <a:ext cx="2004449" cy="20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Project demo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37"/>
          <p:cNvCxnSpPr/>
          <p:nvPr/>
        </p:nvCxnSpPr>
        <p:spPr>
          <a:xfrm rot="10800000">
            <a:off x="4571998" y="-666598"/>
            <a:ext cx="0" cy="3396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7"/>
          <p:cNvSpPr/>
          <p:nvPr/>
        </p:nvSpPr>
        <p:spPr>
          <a:xfrm rot="-5400000">
            <a:off x="3183552" y="885896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"/>
          <p:cNvSpPr/>
          <p:nvPr/>
        </p:nvSpPr>
        <p:spPr>
          <a:xfrm rot="-5400000">
            <a:off x="5669452" y="885896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/>
          <p:nvPr/>
        </p:nvSpPr>
        <p:spPr>
          <a:xfrm rot="-5400000">
            <a:off x="4840819" y="885896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 rot="-5400000">
            <a:off x="4012186" y="885896"/>
            <a:ext cx="291000" cy="291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7" title="Screen Recording 2023-12-11 at 11.13.07 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400" y="1416075"/>
            <a:ext cx="4431200" cy="33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8"/>
          <p:cNvGrpSpPr/>
          <p:nvPr/>
        </p:nvGrpSpPr>
        <p:grpSpPr>
          <a:xfrm>
            <a:off x="-2" y="-34950"/>
            <a:ext cx="5042702" cy="5213400"/>
            <a:chOff x="-2" y="-34950"/>
            <a:chExt cx="5042702" cy="5213400"/>
          </a:xfrm>
        </p:grpSpPr>
        <p:pic>
          <p:nvPicPr>
            <p:cNvPr id="285" name="Google Shape;285;p38"/>
            <p:cNvPicPr preferRelativeResize="0"/>
            <p:nvPr/>
          </p:nvPicPr>
          <p:blipFill rotWithShape="1">
            <a:blip r:embed="rId3">
              <a:alphaModFix/>
            </a:blip>
            <a:srcRect b="0" l="34212" r="11377" t="0"/>
            <a:stretch/>
          </p:blipFill>
          <p:spPr>
            <a:xfrm flipH="1">
              <a:off x="-2" y="-34950"/>
              <a:ext cx="5042700" cy="52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8"/>
            <p:cNvSpPr/>
            <p:nvPr/>
          </p:nvSpPr>
          <p:spPr>
            <a:xfrm>
              <a:off x="0" y="-34950"/>
              <a:ext cx="5042700" cy="5213400"/>
            </a:xfrm>
            <a:prstGeom prst="rect">
              <a:avLst/>
            </a:prstGeom>
            <a:solidFill>
              <a:srgbClr val="DA3B3B">
                <a:alpha val="58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38"/>
          <p:cNvGrpSpPr/>
          <p:nvPr/>
        </p:nvGrpSpPr>
        <p:grpSpPr>
          <a:xfrm>
            <a:off x="3064598" y="-27"/>
            <a:ext cx="6160475" cy="5143496"/>
            <a:chOff x="3648650" y="1158400"/>
            <a:chExt cx="5576100" cy="3217500"/>
          </a:xfrm>
        </p:grpSpPr>
        <p:sp>
          <p:nvSpPr>
            <p:cNvPr id="288" name="Google Shape;288;p38"/>
            <p:cNvSpPr/>
            <p:nvPr/>
          </p:nvSpPr>
          <p:spPr>
            <a:xfrm>
              <a:off x="3648650" y="1158400"/>
              <a:ext cx="5576100" cy="321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3825291" y="1316055"/>
              <a:ext cx="5329500" cy="29022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8"/>
          <p:cNvSpPr txBox="1"/>
          <p:nvPr>
            <p:ph type="title"/>
          </p:nvPr>
        </p:nvSpPr>
        <p:spPr>
          <a:xfrm>
            <a:off x="3255875" y="302675"/>
            <a:ext cx="5888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Tools and Development Environment</a:t>
            </a:r>
            <a:r>
              <a:rPr lang="en" sz="2600"/>
              <a:t> </a:t>
            </a:r>
            <a:endParaRPr sz="2600"/>
          </a:p>
        </p:txBody>
      </p:sp>
      <p:sp>
        <p:nvSpPr>
          <p:cNvPr id="291" name="Google Shape;291;p38"/>
          <p:cNvSpPr/>
          <p:nvPr/>
        </p:nvSpPr>
        <p:spPr>
          <a:xfrm>
            <a:off x="3307888" y="1220775"/>
            <a:ext cx="5673900" cy="350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3523625" y="1583600"/>
            <a:ext cx="5164800" cy="2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8124" l="0" r="0" t="19526"/>
          <a:stretch/>
        </p:blipFill>
        <p:spPr>
          <a:xfrm>
            <a:off x="3384625" y="1455550"/>
            <a:ext cx="5442800" cy="29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Arial"/>
                <a:ea typeface="Arial"/>
                <a:cs typeface="Arial"/>
                <a:sym typeface="Arial"/>
              </a:rPr>
              <a:t>Risks vs solutions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39"/>
          <p:cNvGrpSpPr/>
          <p:nvPr/>
        </p:nvGrpSpPr>
        <p:grpSpPr>
          <a:xfrm>
            <a:off x="209473" y="200649"/>
            <a:ext cx="911612" cy="911612"/>
            <a:chOff x="1436200" y="1457925"/>
            <a:chExt cx="983400" cy="983400"/>
          </a:xfrm>
        </p:grpSpPr>
        <p:sp>
          <p:nvSpPr>
            <p:cNvPr id="300" name="Google Shape;300;p39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9"/>
          <p:cNvGrpSpPr/>
          <p:nvPr/>
        </p:nvGrpSpPr>
        <p:grpSpPr>
          <a:xfrm>
            <a:off x="7734798" y="254274"/>
            <a:ext cx="911612" cy="911612"/>
            <a:chOff x="1436200" y="1457925"/>
            <a:chExt cx="983400" cy="983400"/>
          </a:xfrm>
        </p:grpSpPr>
        <p:sp>
          <p:nvSpPr>
            <p:cNvPr id="303" name="Google Shape;303;p39"/>
            <p:cNvSpPr/>
            <p:nvPr/>
          </p:nvSpPr>
          <p:spPr>
            <a:xfrm>
              <a:off x="1436200" y="1457925"/>
              <a:ext cx="983400" cy="98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1557850" y="1579575"/>
              <a:ext cx="740100" cy="7401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9"/>
          <p:cNvGrpSpPr/>
          <p:nvPr/>
        </p:nvGrpSpPr>
        <p:grpSpPr>
          <a:xfrm>
            <a:off x="509321" y="540457"/>
            <a:ext cx="311899" cy="339253"/>
            <a:chOff x="2104275" y="3806450"/>
            <a:chExt cx="442975" cy="481825"/>
          </a:xfrm>
        </p:grpSpPr>
        <p:sp>
          <p:nvSpPr>
            <p:cNvPr id="306" name="Google Shape;306;p39"/>
            <p:cNvSpPr/>
            <p:nvPr/>
          </p:nvSpPr>
          <p:spPr>
            <a:xfrm>
              <a:off x="2104275" y="3806450"/>
              <a:ext cx="442975" cy="481825"/>
            </a:xfrm>
            <a:custGeom>
              <a:rect b="b" l="l" r="r" t="t"/>
              <a:pathLst>
                <a:path extrusionOk="0"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284200" y="4005050"/>
              <a:ext cx="84700" cy="84700"/>
            </a:xfrm>
            <a:custGeom>
              <a:rect b="b" l="l" r="r" t="t"/>
              <a:pathLst>
                <a:path extrusionOk="0"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8" name="Google Shape;308;p39"/>
          <p:cNvGrpSpPr/>
          <p:nvPr/>
        </p:nvGrpSpPr>
        <p:grpSpPr>
          <a:xfrm>
            <a:off x="8043892" y="540448"/>
            <a:ext cx="293416" cy="339253"/>
            <a:chOff x="2710875" y="3806450"/>
            <a:chExt cx="416725" cy="481825"/>
          </a:xfrm>
        </p:grpSpPr>
        <p:sp>
          <p:nvSpPr>
            <p:cNvPr id="309" name="Google Shape;309;p39"/>
            <p:cNvSpPr/>
            <p:nvPr/>
          </p:nvSpPr>
          <p:spPr>
            <a:xfrm>
              <a:off x="2710875" y="4144450"/>
              <a:ext cx="416725" cy="143825"/>
            </a:xfrm>
            <a:custGeom>
              <a:rect b="b" l="l" r="r" t="t"/>
              <a:pathLst>
                <a:path extrusionOk="0"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2784800" y="3806450"/>
              <a:ext cx="268850" cy="309800"/>
            </a:xfrm>
            <a:custGeom>
              <a:rect b="b" l="l" r="r" t="t"/>
              <a:pathLst>
                <a:path extrusionOk="0"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11" name="Google Shape;311;p39"/>
          <p:cNvSpPr/>
          <p:nvPr/>
        </p:nvSpPr>
        <p:spPr>
          <a:xfrm>
            <a:off x="873075" y="1499400"/>
            <a:ext cx="2296500" cy="91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" name="Google Shape;312;p39"/>
          <p:cNvSpPr/>
          <p:nvPr/>
        </p:nvSpPr>
        <p:spPr>
          <a:xfrm>
            <a:off x="5248450" y="1499400"/>
            <a:ext cx="2296500" cy="911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3" name="Google Shape;313;p39"/>
          <p:cNvSpPr/>
          <p:nvPr/>
        </p:nvSpPr>
        <p:spPr>
          <a:xfrm>
            <a:off x="873075" y="2676700"/>
            <a:ext cx="2296500" cy="91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873075" y="3854000"/>
            <a:ext cx="2296500" cy="91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5" name="Google Shape;315;p39"/>
          <p:cNvSpPr/>
          <p:nvPr/>
        </p:nvSpPr>
        <p:spPr>
          <a:xfrm>
            <a:off x="5248450" y="2671900"/>
            <a:ext cx="2296500" cy="911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5248450" y="3844400"/>
            <a:ext cx="2296500" cy="911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17" name="Google Shape;317;p39"/>
          <p:cNvCxnSpPr>
            <a:stCxn id="311" idx="3"/>
            <a:endCxn id="312" idx="1"/>
          </p:cNvCxnSpPr>
          <p:nvPr/>
        </p:nvCxnSpPr>
        <p:spPr>
          <a:xfrm>
            <a:off x="3169575" y="1955250"/>
            <a:ext cx="207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39"/>
          <p:cNvCxnSpPr>
            <a:stCxn id="313" idx="3"/>
            <a:endCxn id="315" idx="1"/>
          </p:cNvCxnSpPr>
          <p:nvPr/>
        </p:nvCxnSpPr>
        <p:spPr>
          <a:xfrm flipH="1" rot="10800000">
            <a:off x="3169575" y="3127750"/>
            <a:ext cx="20790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9"/>
          <p:cNvCxnSpPr>
            <a:stCxn id="314" idx="3"/>
            <a:endCxn id="316" idx="1"/>
          </p:cNvCxnSpPr>
          <p:nvPr/>
        </p:nvCxnSpPr>
        <p:spPr>
          <a:xfrm flipH="1" rot="10800000">
            <a:off x="3169575" y="4300250"/>
            <a:ext cx="20790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9"/>
          <p:cNvSpPr txBox="1"/>
          <p:nvPr/>
        </p:nvSpPr>
        <p:spPr>
          <a:xfrm>
            <a:off x="1157775" y="1594325"/>
            <a:ext cx="172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Inaccurate Diagnosis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5533275" y="1546475"/>
            <a:ext cx="2296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Model Accuracy Improvement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1157775" y="2824125"/>
            <a:ext cx="172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Sensitive Patient Data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5533275" y="2824125"/>
            <a:ext cx="172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1157775" y="3997500"/>
            <a:ext cx="172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 Integration Challenge</a:t>
            </a:r>
            <a:r>
              <a:rPr lang="en" sz="1800">
                <a:solidFill>
                  <a:schemeClr val="lt1"/>
                </a:solidFill>
              </a:rPr>
              <a:t>s</a:t>
            </a:r>
            <a:r>
              <a:rPr lang="en">
                <a:solidFill>
                  <a:srgbClr val="374151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5" name="Google Shape;325;p39"/>
          <p:cNvSpPr txBox="1"/>
          <p:nvPr/>
        </p:nvSpPr>
        <p:spPr>
          <a:xfrm>
            <a:off x="5381950" y="3940575"/>
            <a:ext cx="21630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</a:t>
            </a:r>
            <a:r>
              <a:rPr lang="en" sz="1800">
                <a:solidFill>
                  <a:schemeClr val="lt1"/>
                </a:solidFill>
              </a:rPr>
              <a:t>ntegration Planning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5694475" y="2895238"/>
            <a:ext cx="1727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Data Security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Team roles and responsibilities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 txBox="1"/>
          <p:nvPr>
            <p:ph idx="2" type="title"/>
          </p:nvPr>
        </p:nvSpPr>
        <p:spPr>
          <a:xfrm>
            <a:off x="786975" y="1868425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Navyaprabha Rajappa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0"/>
          <p:cNvSpPr txBox="1"/>
          <p:nvPr>
            <p:ph idx="1" type="subTitle"/>
          </p:nvPr>
        </p:nvSpPr>
        <p:spPr>
          <a:xfrm>
            <a:off x="718400" y="2493925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Worked on front end(Home,login,signup and profile), test cases,documentation, database and Backend, Deployment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0"/>
          <p:cNvSpPr txBox="1"/>
          <p:nvPr>
            <p:ph idx="3" type="title"/>
          </p:nvPr>
        </p:nvSpPr>
        <p:spPr>
          <a:xfrm>
            <a:off x="2734225" y="1868425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Chaitanya Nalluru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0"/>
          <p:cNvSpPr txBox="1"/>
          <p:nvPr>
            <p:ph idx="4" type="subTitle"/>
          </p:nvPr>
        </p:nvSpPr>
        <p:spPr>
          <a:xfrm>
            <a:off x="2734225" y="2461550"/>
            <a:ext cx="1728300" cy="15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Worked on front end input page, prediction page, 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contributed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in test cases and documentation.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0"/>
          <p:cNvSpPr txBox="1"/>
          <p:nvPr>
            <p:ph idx="5" type="title"/>
          </p:nvPr>
        </p:nvSpPr>
        <p:spPr>
          <a:xfrm>
            <a:off x="4681475" y="156040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Atharva Atre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 txBox="1"/>
          <p:nvPr>
            <p:ph idx="6" type="subTitle"/>
          </p:nvPr>
        </p:nvSpPr>
        <p:spPr>
          <a:xfrm>
            <a:off x="4681475" y="2357325"/>
            <a:ext cx="1728300" cy="10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Worked on  AI model development and Integration of model result with the front end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0"/>
          <p:cNvSpPr txBox="1"/>
          <p:nvPr>
            <p:ph idx="7" type="title"/>
          </p:nvPr>
        </p:nvSpPr>
        <p:spPr>
          <a:xfrm>
            <a:off x="6628725" y="1651850"/>
            <a:ext cx="2241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Sai vikram gurram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0"/>
          <p:cNvSpPr txBox="1"/>
          <p:nvPr>
            <p:ph idx="8" type="subTitle"/>
          </p:nvPr>
        </p:nvSpPr>
        <p:spPr>
          <a:xfrm>
            <a:off x="6628725" y="2357325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Worked on the Prototype(Bubble.io),Design and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Contributed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in documentation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1068300" y="3133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b="1" lang="en" sz="2600">
                <a:latin typeface="Arial"/>
                <a:ea typeface="Arial"/>
                <a:cs typeface="Arial"/>
                <a:sym typeface="Arial"/>
              </a:rPr>
              <a:t>Learning outcomes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2484750" y="1057125"/>
            <a:ext cx="50157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Collaborative Teamwork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Problem Solving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Software Development Skills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 Management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Domain Knowledge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Communication Skills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1068300" y="20130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2"/>
          <p:cNvSpPr txBox="1"/>
          <p:nvPr>
            <p:ph idx="2" type="title"/>
          </p:nvPr>
        </p:nvSpPr>
        <p:spPr>
          <a:xfrm>
            <a:off x="78697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 txBox="1"/>
          <p:nvPr>
            <p:ph idx="1" type="subTitle"/>
          </p:nvPr>
        </p:nvSpPr>
        <p:spPr>
          <a:xfrm>
            <a:off x="78697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 txBox="1"/>
          <p:nvPr>
            <p:ph idx="3" type="title"/>
          </p:nvPr>
        </p:nvSpPr>
        <p:spPr>
          <a:xfrm>
            <a:off x="273422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 txBox="1"/>
          <p:nvPr>
            <p:ph idx="4" type="subTitle"/>
          </p:nvPr>
        </p:nvSpPr>
        <p:spPr>
          <a:xfrm>
            <a:off x="273422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"/>
          <p:cNvSpPr txBox="1"/>
          <p:nvPr>
            <p:ph idx="5" type="title"/>
          </p:nvPr>
        </p:nvSpPr>
        <p:spPr>
          <a:xfrm>
            <a:off x="468147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2"/>
          <p:cNvSpPr txBox="1"/>
          <p:nvPr>
            <p:ph idx="6" type="subTitle"/>
          </p:nvPr>
        </p:nvSpPr>
        <p:spPr>
          <a:xfrm>
            <a:off x="468147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2"/>
          <p:cNvSpPr txBox="1"/>
          <p:nvPr>
            <p:ph idx="7" type="title"/>
          </p:nvPr>
        </p:nvSpPr>
        <p:spPr>
          <a:xfrm>
            <a:off x="6628725" y="2302750"/>
            <a:ext cx="17283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2"/>
          <p:cNvSpPr txBox="1"/>
          <p:nvPr>
            <p:ph idx="8" type="subTitle"/>
          </p:nvPr>
        </p:nvSpPr>
        <p:spPr>
          <a:xfrm>
            <a:off x="6628725" y="2860250"/>
            <a:ext cx="17283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000" y="993700"/>
            <a:ext cx="9301800" cy="421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idx="1" type="body"/>
          </p:nvPr>
        </p:nvSpPr>
        <p:spPr>
          <a:xfrm>
            <a:off x="763500" y="1986250"/>
            <a:ext cx="5099100" cy="24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https://link.springer.com/article/10.1007/s42979-023-01818-w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https://archive.ics.uci.edu/dataset/45/heart+disease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https://physionet.org/content/mitdb/1.0.0/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https://www.kaggle.com/datasets/aasheesh200/framingham-heart-study-dataset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https://physicsworld.com/a/deep-learning-model-uses-chest-x-rays-to-detect-heart-disease/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3"/>
          <p:cNvSpPr txBox="1"/>
          <p:nvPr>
            <p:ph type="title"/>
          </p:nvPr>
        </p:nvSpPr>
        <p:spPr>
          <a:xfrm>
            <a:off x="763500" y="1234825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REFERENCES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3"/>
          <p:cNvGrpSpPr/>
          <p:nvPr/>
        </p:nvGrpSpPr>
        <p:grpSpPr>
          <a:xfrm>
            <a:off x="6002225" y="0"/>
            <a:ext cx="3141900" cy="5143504"/>
            <a:chOff x="6002225" y="0"/>
            <a:chExt cx="3141900" cy="5143504"/>
          </a:xfrm>
        </p:grpSpPr>
        <p:pic>
          <p:nvPicPr>
            <p:cNvPr id="367" name="Google Shape;367;p43"/>
            <p:cNvPicPr preferRelativeResize="0"/>
            <p:nvPr/>
          </p:nvPicPr>
          <p:blipFill rotWithShape="1">
            <a:blip r:embed="rId3">
              <a:alphaModFix/>
            </a:blip>
            <a:srcRect b="0" l="9174" r="50103" t="0"/>
            <a:stretch/>
          </p:blipFill>
          <p:spPr>
            <a:xfrm>
              <a:off x="6002225" y="0"/>
              <a:ext cx="3141779" cy="51435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43"/>
            <p:cNvSpPr/>
            <p:nvPr/>
          </p:nvSpPr>
          <p:spPr>
            <a:xfrm>
              <a:off x="6002225" y="0"/>
              <a:ext cx="3141900" cy="51435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6"/>
          <p:cNvGrpSpPr/>
          <p:nvPr/>
        </p:nvGrpSpPr>
        <p:grpSpPr>
          <a:xfrm>
            <a:off x="238055" y="260376"/>
            <a:ext cx="2698739" cy="1208576"/>
            <a:chOff x="831400" y="1141275"/>
            <a:chExt cx="2544300" cy="1084800"/>
          </a:xfrm>
        </p:grpSpPr>
        <p:sp>
          <p:nvSpPr>
            <p:cNvPr id="157" name="Google Shape;157;p26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6"/>
          <p:cNvSpPr txBox="1"/>
          <p:nvPr>
            <p:ph type="title"/>
          </p:nvPr>
        </p:nvSpPr>
        <p:spPr>
          <a:xfrm>
            <a:off x="-10675" y="578300"/>
            <a:ext cx="319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02025" y="1054300"/>
            <a:ext cx="6583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Project Proposal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Expected Deliverables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Requirement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Design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Testing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Development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Pre-recorded Demo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Software Tools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Risks vs Solutions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Team roles and responsibilities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Project learning outcomes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Project </a:t>
            </a:r>
            <a:r>
              <a:rPr lang="en">
                <a:solidFill>
                  <a:schemeClr val="dk1"/>
                </a:solidFill>
              </a:rPr>
              <a:t>Management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References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971875" y="719925"/>
            <a:ext cx="27231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Thank you for this great opportunity!!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7"/>
          <p:cNvGrpSpPr/>
          <p:nvPr/>
        </p:nvGrpSpPr>
        <p:grpSpPr>
          <a:xfrm>
            <a:off x="1815425" y="226128"/>
            <a:ext cx="2544300" cy="1208576"/>
            <a:chOff x="831400" y="1141275"/>
            <a:chExt cx="2544300" cy="1084800"/>
          </a:xfrm>
        </p:grpSpPr>
        <p:sp>
          <p:nvSpPr>
            <p:cNvPr id="166" name="Google Shape;166;p27"/>
            <p:cNvSpPr/>
            <p:nvPr/>
          </p:nvSpPr>
          <p:spPr>
            <a:xfrm>
              <a:off x="831400" y="1141275"/>
              <a:ext cx="2544300" cy="108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967000" y="1272523"/>
              <a:ext cx="2273100" cy="8223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7"/>
          <p:cNvSpPr txBox="1"/>
          <p:nvPr>
            <p:ph type="title"/>
          </p:nvPr>
        </p:nvSpPr>
        <p:spPr>
          <a:xfrm>
            <a:off x="1489475" y="544050"/>
            <a:ext cx="319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69" name="Google Shape;169;p27"/>
          <p:cNvSpPr txBox="1"/>
          <p:nvPr>
            <p:ph idx="2" type="title"/>
          </p:nvPr>
        </p:nvSpPr>
        <p:spPr>
          <a:xfrm>
            <a:off x="2246225" y="4293425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Chaitanya Nalluru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7"/>
          <p:cNvSpPr txBox="1"/>
          <p:nvPr>
            <p:ph idx="3" type="title"/>
          </p:nvPr>
        </p:nvSpPr>
        <p:spPr>
          <a:xfrm>
            <a:off x="2351500" y="3548900"/>
            <a:ext cx="211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</a:t>
            </a:r>
            <a:endParaRPr/>
          </a:p>
        </p:txBody>
      </p:sp>
      <p:sp>
        <p:nvSpPr>
          <p:cNvPr id="171" name="Google Shape;171;p27"/>
          <p:cNvSpPr txBox="1"/>
          <p:nvPr>
            <p:ph idx="4" type="title"/>
          </p:nvPr>
        </p:nvSpPr>
        <p:spPr>
          <a:xfrm>
            <a:off x="4492450" y="4136000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Atharva Atre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7"/>
          <p:cNvSpPr txBox="1"/>
          <p:nvPr>
            <p:ph idx="7" type="title"/>
          </p:nvPr>
        </p:nvSpPr>
        <p:spPr>
          <a:xfrm>
            <a:off x="7030500" y="4293425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Sai Vikram Gurram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7"/>
          <p:cNvSpPr txBox="1"/>
          <p:nvPr>
            <p:ph idx="16" type="title"/>
          </p:nvPr>
        </p:nvSpPr>
        <p:spPr>
          <a:xfrm>
            <a:off x="0" y="4293425"/>
            <a:ext cx="2113500" cy="6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 Navyaprabha Rajappa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6837" l="23432" r="5408" t="9375"/>
          <a:stretch/>
        </p:blipFill>
        <p:spPr>
          <a:xfrm>
            <a:off x="7482625" y="2351950"/>
            <a:ext cx="1431626" cy="18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575" y="2390350"/>
            <a:ext cx="1399806" cy="174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38" y="2356362"/>
            <a:ext cx="1431624" cy="181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275" y="2356351"/>
            <a:ext cx="1965551" cy="18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5012185" y="540678"/>
            <a:ext cx="2808000" cy="5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339900" y="1103175"/>
            <a:ext cx="47007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Expert System for Diagnosing Heart Disease is a project aimed at developing a web-based expert system that will assist healthcare professionals, common patient, particularly doctors and physicians, in diagnosing a wide range of heart diseases.</a:t>
            </a:r>
            <a:endParaRPr sz="1500"/>
          </a:p>
        </p:txBody>
      </p:sp>
      <p:grpSp>
        <p:nvGrpSpPr>
          <p:cNvPr id="184" name="Google Shape;184;p28"/>
          <p:cNvGrpSpPr/>
          <p:nvPr/>
        </p:nvGrpSpPr>
        <p:grpSpPr>
          <a:xfrm>
            <a:off x="663500" y="540675"/>
            <a:ext cx="3590400" cy="4062148"/>
            <a:chOff x="663500" y="540675"/>
            <a:chExt cx="3590400" cy="4062148"/>
          </a:xfrm>
        </p:grpSpPr>
        <p:pic>
          <p:nvPicPr>
            <p:cNvPr id="185" name="Google Shape;185;p28"/>
            <p:cNvPicPr preferRelativeResize="0"/>
            <p:nvPr/>
          </p:nvPicPr>
          <p:blipFill rotWithShape="1">
            <a:blip r:embed="rId3">
              <a:alphaModFix/>
            </a:blip>
            <a:srcRect b="0" l="35636" r="13374" t="0"/>
            <a:stretch/>
          </p:blipFill>
          <p:spPr>
            <a:xfrm>
              <a:off x="663500" y="540675"/>
              <a:ext cx="3590300" cy="4062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8"/>
            <p:cNvSpPr/>
            <p:nvPr/>
          </p:nvSpPr>
          <p:spPr>
            <a:xfrm>
              <a:off x="663500" y="540675"/>
              <a:ext cx="3590400" cy="40620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8"/>
          <p:cNvSpPr txBox="1"/>
          <p:nvPr/>
        </p:nvSpPr>
        <p:spPr>
          <a:xfrm>
            <a:off x="4393975" y="2565350"/>
            <a:ext cx="43005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24242"/>
                </a:solidFill>
              </a:rPr>
              <a:t>Client - Dr. Mohammadreza Hajiarbabi</a:t>
            </a:r>
            <a:endParaRPr b="1" sz="18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Assistant Professor of Computer Science at PFW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9250" y="3262400"/>
            <a:ext cx="1392525" cy="17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694825" y="-6015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SOFTWARE PROJECT PROPOSAL</a:t>
            </a:r>
            <a:endParaRPr/>
          </a:p>
        </p:txBody>
      </p:sp>
      <p:sp>
        <p:nvSpPr>
          <p:cNvPr id="194" name="Google Shape;194;p29"/>
          <p:cNvSpPr txBox="1"/>
          <p:nvPr>
            <p:ph idx="3" type="subTitle"/>
          </p:nvPr>
        </p:nvSpPr>
        <p:spPr>
          <a:xfrm>
            <a:off x="263850" y="957263"/>
            <a:ext cx="8616300" cy="49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Objective: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Develop an intuitive system using machine learning to calculate the probability of heart disease 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263850" y="1491075"/>
            <a:ext cx="8441100" cy="3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Approach: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Data Collection:</a:t>
            </a:r>
            <a:r>
              <a:rPr b="1" lang="en">
                <a:solidFill>
                  <a:srgbClr val="374151"/>
                </a:solidFill>
              </a:rPr>
              <a:t> </a:t>
            </a:r>
            <a:r>
              <a:rPr lang="en" sz="1300">
                <a:solidFill>
                  <a:srgbClr val="374151"/>
                </a:solidFill>
              </a:rPr>
              <a:t>Assemble a diverse dataset emphasizing symptoms.</a:t>
            </a:r>
            <a:endParaRPr sz="13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Feature Engineering:</a:t>
            </a:r>
            <a:r>
              <a:rPr lang="en" sz="1300">
                <a:solidFill>
                  <a:srgbClr val="374151"/>
                </a:solidFill>
              </a:rPr>
              <a:t> Identify key features for accurate probability calculation and diagnosis.</a:t>
            </a:r>
            <a:endParaRPr sz="13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Model Development: </a:t>
            </a:r>
            <a:r>
              <a:rPr lang="en" sz="1300">
                <a:solidFill>
                  <a:srgbClr val="374151"/>
                </a:solidFill>
              </a:rPr>
              <a:t>Implement Random Forest and XGBoost for precise probability assessment and diagnosis.</a:t>
            </a:r>
            <a:endParaRPr sz="13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Integration:</a:t>
            </a:r>
            <a:r>
              <a:rPr b="1" lang="en">
                <a:solidFill>
                  <a:srgbClr val="374151"/>
                </a:solidFill>
              </a:rPr>
              <a:t> </a:t>
            </a:r>
            <a:r>
              <a:rPr lang="en" sz="1300">
                <a:solidFill>
                  <a:srgbClr val="374151"/>
                </a:solidFill>
              </a:rPr>
              <a:t>Combine the machine learning model with the user interface for seamless probability calculation and diagnosis.</a:t>
            </a:r>
            <a:endParaRPr sz="13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Testing and Evaluation:</a:t>
            </a:r>
            <a:r>
              <a:rPr lang="en" sz="1300">
                <a:solidFill>
                  <a:srgbClr val="374151"/>
                </a:solidFill>
              </a:rPr>
              <a:t> Rigorously test the system's ability to provide accurate probabilities and </a:t>
            </a:r>
            <a:r>
              <a:rPr lang="en">
                <a:solidFill>
                  <a:srgbClr val="374151"/>
                </a:solidFill>
              </a:rPr>
              <a:t>diagnoses; fine-tune for optimal performance.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413700" y="939050"/>
            <a:ext cx="7559700" cy="22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Comprehensive dataset emphasizing symptoms, X-ray data, and corresponding diagnoses.</a:t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Feature-engineered dataset optimized for probability calculation and diagnosis accuracy.</a:t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User-friendly interface allowing personalized input for probability assessment and diagnosis.</a:t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Integrated expert system providing real-time probability and accurate heart disease diagnoses.</a:t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Evaluation report with performance metrics focusing on probability accuracy and diagnostic precision.</a:t>
            </a:r>
            <a:endParaRPr sz="16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1" name="Google Shape;201;p30"/>
          <p:cNvSpPr txBox="1"/>
          <p:nvPr>
            <p:ph idx="3" type="subTitle"/>
          </p:nvPr>
        </p:nvSpPr>
        <p:spPr>
          <a:xfrm>
            <a:off x="595125" y="740575"/>
            <a:ext cx="2904600" cy="3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Expected Deliverables: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277925" y="675988"/>
            <a:ext cx="33630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Functional Requirements</a:t>
            </a:r>
            <a:r>
              <a:rPr b="1" lang="en" sz="180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6963275" y="1258675"/>
            <a:ext cx="2180700" cy="22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6735625" y="1499275"/>
            <a:ext cx="2180700" cy="16593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1068300" y="0"/>
            <a:ext cx="700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SOFTWARE REQUIREMENTS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21942"/>
          <a:stretch/>
        </p:blipFill>
        <p:spPr>
          <a:xfrm>
            <a:off x="6783637" y="1590298"/>
            <a:ext cx="1892578" cy="147725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455375" y="1258700"/>
            <a:ext cx="6837900" cy="3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Didact Gothic"/>
              <a:buChar char="●"/>
            </a:pPr>
            <a:r>
              <a:rPr lang="en" sz="1700">
                <a:solidFill>
                  <a:srgbClr val="2F5496"/>
                </a:solidFill>
                <a:highlight>
                  <a:srgbClr val="FFFFFF"/>
                </a:highlight>
              </a:rPr>
              <a:t>User Interface (Web Interface): </a:t>
            </a:r>
            <a:endParaRPr sz="1700">
              <a:solidFill>
                <a:srgbClr val="2F549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F5496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Char char="●"/>
            </a:pPr>
            <a:r>
              <a:rPr lang="en" sz="1700">
                <a:solidFill>
                  <a:srgbClr val="2F5496"/>
                </a:solidFill>
              </a:rPr>
              <a:t>User Registration (Patient,Doctor)</a:t>
            </a:r>
            <a:endParaRPr sz="1700">
              <a:solidFill>
                <a:srgbClr val="2F5496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F5496"/>
              </a:solidFill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Char char="●"/>
            </a:pPr>
            <a:r>
              <a:rPr lang="en" sz="1700">
                <a:solidFill>
                  <a:srgbClr val="2F5496"/>
                </a:solidFill>
              </a:rPr>
              <a:t>Symptom Input (Patient)</a:t>
            </a:r>
            <a:br>
              <a:rPr lang="en" sz="1700">
                <a:solidFill>
                  <a:srgbClr val="2F5496"/>
                </a:solidFill>
              </a:rPr>
            </a:br>
            <a:endParaRPr sz="1700">
              <a:solidFill>
                <a:srgbClr val="2F5496"/>
              </a:solidFill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Char char="●"/>
            </a:pPr>
            <a:r>
              <a:rPr lang="en" sz="1700">
                <a:solidFill>
                  <a:srgbClr val="2F5496"/>
                </a:solidFill>
              </a:rPr>
              <a:t>Preliminary Diagnosis (Machine Learning Module)</a:t>
            </a:r>
            <a:endParaRPr sz="1700">
              <a:solidFill>
                <a:srgbClr val="2F5496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F5496"/>
              </a:solidFill>
            </a:endParaRPr>
          </a:p>
          <a:p>
            <a:pPr indent="-33655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700"/>
              <a:buChar char="●"/>
            </a:pPr>
            <a:r>
              <a:rPr lang="en" sz="1700">
                <a:solidFill>
                  <a:srgbClr val="2F5496"/>
                </a:solidFill>
              </a:rPr>
              <a:t> Consultation (Doctor)</a:t>
            </a:r>
            <a:endParaRPr sz="1700">
              <a:solidFill>
                <a:srgbClr val="2F549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F5496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2"/>
          <p:cNvGrpSpPr/>
          <p:nvPr/>
        </p:nvGrpSpPr>
        <p:grpSpPr>
          <a:xfrm>
            <a:off x="0" y="1284925"/>
            <a:ext cx="9144000" cy="3858600"/>
            <a:chOff x="0" y="1284925"/>
            <a:chExt cx="9144000" cy="3858600"/>
          </a:xfrm>
        </p:grpSpPr>
        <p:pic>
          <p:nvPicPr>
            <p:cNvPr id="217" name="Google Shape;217;p32"/>
            <p:cNvPicPr preferRelativeResize="0"/>
            <p:nvPr/>
          </p:nvPicPr>
          <p:blipFill rotWithShape="1">
            <a:blip r:embed="rId3">
              <a:alphaModFix/>
            </a:blip>
            <a:srcRect b="15627" l="0" r="0" t="21077"/>
            <a:stretch/>
          </p:blipFill>
          <p:spPr>
            <a:xfrm>
              <a:off x="0" y="1284925"/>
              <a:ext cx="9143999" cy="3858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2"/>
            <p:cNvSpPr/>
            <p:nvPr/>
          </p:nvSpPr>
          <p:spPr>
            <a:xfrm>
              <a:off x="0" y="1284925"/>
              <a:ext cx="9144000" cy="3858600"/>
            </a:xfrm>
            <a:prstGeom prst="rect">
              <a:avLst/>
            </a:prstGeom>
            <a:solidFill>
              <a:srgbClr val="DA3B3B">
                <a:alpha val="106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32"/>
          <p:cNvSpPr/>
          <p:nvPr/>
        </p:nvSpPr>
        <p:spPr>
          <a:xfrm>
            <a:off x="186150" y="0"/>
            <a:ext cx="8771700" cy="43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/>
          <p:nvPr/>
        </p:nvSpPr>
        <p:spPr>
          <a:xfrm>
            <a:off x="546375" y="176400"/>
            <a:ext cx="8110200" cy="4074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684125" y="487100"/>
            <a:ext cx="7716300" cy="32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429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Scope for </a:t>
            </a: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</a:t>
            </a: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requirements and features: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Additional Tests (Doctor)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Diagnosis (Doctor)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System Maintenance (Administrator)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294150" y="485875"/>
            <a:ext cx="7007400" cy="3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376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1F376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F376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F376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b="1" lang="en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Performance</a:t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b="1" lang="en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b="1" lang="en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Usability</a:t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grpSp>
        <p:nvGrpSpPr>
          <p:cNvPr id="227" name="Google Shape;227;p33"/>
          <p:cNvGrpSpPr/>
          <p:nvPr/>
        </p:nvGrpSpPr>
        <p:grpSpPr>
          <a:xfrm>
            <a:off x="9981862" y="993625"/>
            <a:ext cx="353074" cy="401046"/>
            <a:chOff x="-28069875" y="3175300"/>
            <a:chExt cx="260725" cy="296150"/>
          </a:xfrm>
        </p:grpSpPr>
        <p:sp>
          <p:nvSpPr>
            <p:cNvPr id="228" name="Google Shape;228;p33"/>
            <p:cNvSpPr/>
            <p:nvPr/>
          </p:nvSpPr>
          <p:spPr>
            <a:xfrm>
              <a:off x="-28059650" y="3192625"/>
              <a:ext cx="26025" cy="70125"/>
            </a:xfrm>
            <a:custGeom>
              <a:rect b="b" l="l" r="r" t="t"/>
              <a:pathLst>
                <a:path extrusionOk="0" h="2805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-27843050" y="3192625"/>
              <a:ext cx="26025" cy="69325"/>
            </a:xfrm>
            <a:custGeom>
              <a:rect b="b" l="l" r="r" t="t"/>
              <a:pathLst>
                <a:path extrusionOk="0" h="2773" w="1041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-27973000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-27929675" y="3202075"/>
              <a:ext cx="26000" cy="57525"/>
            </a:xfrm>
            <a:custGeom>
              <a:rect b="b" l="l" r="r" t="t"/>
              <a:pathLst>
                <a:path extrusionOk="0" h="2301" w="104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-28016325" y="3175300"/>
              <a:ext cx="26025" cy="91375"/>
            </a:xfrm>
            <a:custGeom>
              <a:rect b="b" l="l" r="r" t="t"/>
              <a:pathLst>
                <a:path extrusionOk="0" h="3655" w="1041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-27886375" y="3176075"/>
              <a:ext cx="26025" cy="91400"/>
            </a:xfrm>
            <a:custGeom>
              <a:rect b="b" l="l" r="r" t="t"/>
              <a:pathLst>
                <a:path extrusionOk="0" h="3656" w="1041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-28017900" y="3269025"/>
              <a:ext cx="161475" cy="133125"/>
            </a:xfrm>
            <a:custGeom>
              <a:rect b="b" l="l" r="r" t="t"/>
              <a:pathLst>
                <a:path extrusionOk="0" h="5325" w="6459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-27930475" y="3269800"/>
              <a:ext cx="121325" cy="201650"/>
            </a:xfrm>
            <a:custGeom>
              <a:rect b="b" l="l" r="r" t="t"/>
              <a:pathLst>
                <a:path extrusionOk="0" h="8066" w="4853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-28069875" y="3271375"/>
              <a:ext cx="122875" cy="200075"/>
            </a:xfrm>
            <a:custGeom>
              <a:rect b="b" l="l" r="r" t="t"/>
              <a:pathLst>
                <a:path extrusionOk="0" h="8003" w="4915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33"/>
          <p:cNvSpPr txBox="1"/>
          <p:nvPr/>
        </p:nvSpPr>
        <p:spPr>
          <a:xfrm>
            <a:off x="2324400" y="58100"/>
            <a:ext cx="44952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1"/>
                </a:solidFill>
                <a:highlight>
                  <a:srgbClr val="FFFFFF"/>
                </a:highlight>
              </a:rPr>
              <a:t>Non-Functional Requirements</a:t>
            </a:r>
            <a:r>
              <a:rPr b="1" lang="en" sz="2300">
                <a:solidFill>
                  <a:srgbClr val="374151"/>
                </a:solidFill>
                <a:highlight>
                  <a:srgbClr val="FFFFFF"/>
                </a:highlight>
              </a:rPr>
              <a:t> 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rdiology Case Stud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A3B3B"/>
      </a:accent1>
      <a:accent2>
        <a:srgbClr val="212121"/>
      </a:accent2>
      <a:accent3>
        <a:srgbClr val="78909C"/>
      </a:accent3>
      <a:accent4>
        <a:srgbClr val="FF6B65"/>
      </a:accent4>
      <a:accent5>
        <a:srgbClr val="980000"/>
      </a:accent5>
      <a:accent6>
        <a:srgbClr val="FDCAC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